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  <p:sldId id="266" r:id="rId7"/>
    <p:sldId id="267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6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5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18E1-F2B1-4D6B-B899-14293E9F13E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FBFF-9CC9-45D8-AFD2-26FD6EE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94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БЕЗБЕДНОСТ НА ИНТЕРНЕТУ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6724"/>
            <a:ext cx="9144000" cy="1974515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АЊА СТАНОЈЕВИЋ</a:t>
            </a:r>
            <a:r>
              <a:rPr lang="en-US" dirty="0">
                <a:solidFill>
                  <a:schemeClr val="bg1"/>
                </a:solidFill>
              </a:rPr>
              <a:t> V2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АНДРЕА ПЕШИЋ ЈОВАНОВИЋ</a:t>
            </a:r>
            <a:r>
              <a:rPr lang="en-US" dirty="0">
                <a:solidFill>
                  <a:schemeClr val="bg1"/>
                </a:solidFill>
              </a:rPr>
              <a:t>  V2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КАТАРИНА МИТРОВИЋ</a:t>
            </a:r>
            <a:r>
              <a:rPr lang="en-US" dirty="0">
                <a:solidFill>
                  <a:schemeClr val="bg1"/>
                </a:solidFill>
              </a:rPr>
              <a:t> V2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ЛЕНА МЛАДЕНОВИЋ</a:t>
            </a:r>
            <a:r>
              <a:rPr lang="en-US" dirty="0">
                <a:solidFill>
                  <a:schemeClr val="bg1"/>
                </a:solidFill>
              </a:rPr>
              <a:t> V2</a:t>
            </a:r>
            <a:endParaRPr lang="sr-Cyrl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0"/>
            <a:ext cx="1010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39448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1532586"/>
          </a:xfrm>
        </p:spPr>
        <p:txBody>
          <a:bodyPr>
            <a:normAutofit/>
          </a:bodyPr>
          <a:lstStyle/>
          <a:p>
            <a:r>
              <a:rPr lang="sr-Cyrl-RS" dirty="0"/>
              <a:t>УВОД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98501"/>
            <a:ext cx="9144000" cy="2614412"/>
          </a:xfrm>
        </p:spPr>
        <p:txBody>
          <a:bodyPr>
            <a:normAutofit/>
          </a:bodyPr>
          <a:lstStyle/>
          <a:p>
            <a:r>
              <a:rPr lang="sr-Cyrl-RS" sz="2800" dirty="0"/>
              <a:t>Заштита деце на интернету подразумева </a:t>
            </a:r>
            <a:r>
              <a:rPr lang="sr-Cyrl-RS" sz="2800"/>
              <a:t>физичку,</a:t>
            </a:r>
            <a:r>
              <a:rPr lang="en-GB" sz="2800"/>
              <a:t> </a:t>
            </a:r>
            <a:r>
              <a:rPr lang="sr-Cyrl-RS" sz="2800"/>
              <a:t>психичку </a:t>
            </a:r>
            <a:r>
              <a:rPr lang="sr-Cyrl-RS" sz="2800" dirty="0"/>
              <a:t>и моралну безбедност малолетних лица током обављања свакодневних активности на интернету.</a:t>
            </a:r>
          </a:p>
          <a:p>
            <a:r>
              <a:rPr lang="en-US" sz="2800" dirty="0"/>
              <a:t>(</a:t>
            </a:r>
            <a:r>
              <a:rPr lang="sr-Cyrl-RS" sz="2800"/>
              <a:t>Сурфовање,</a:t>
            </a:r>
            <a:r>
              <a:rPr lang="en-GB" sz="2800"/>
              <a:t> </a:t>
            </a:r>
            <a:r>
              <a:rPr lang="sr-Cyrl-RS" sz="2800"/>
              <a:t>четовање,</a:t>
            </a:r>
            <a:r>
              <a:rPr lang="en-GB" sz="2800"/>
              <a:t> </a:t>
            </a:r>
            <a:r>
              <a:rPr lang="sr-Cyrl-RS" sz="2800"/>
              <a:t>коришћење </a:t>
            </a:r>
            <a:r>
              <a:rPr lang="sr-Cyrl-RS" sz="2800" dirty="0"/>
              <a:t>друштвено</a:t>
            </a:r>
            <a:r>
              <a:rPr lang="en-US" sz="2800"/>
              <a:t>-</a:t>
            </a:r>
            <a:r>
              <a:rPr lang="sr-Cyrl-RS" sz="2800"/>
              <a:t>соци</a:t>
            </a:r>
            <a:r>
              <a:rPr lang="en-GB" sz="2800"/>
              <a:t>ј</a:t>
            </a:r>
            <a:r>
              <a:rPr lang="sr-Cyrl-RS" sz="2800"/>
              <a:t>алних мрежа,</a:t>
            </a:r>
            <a:r>
              <a:rPr lang="en-GB" sz="2800"/>
              <a:t> </a:t>
            </a:r>
            <a:r>
              <a:rPr lang="en-US" sz="2800"/>
              <a:t>online</a:t>
            </a:r>
            <a:r>
              <a:rPr lang="sr-Cyrl-RS" sz="2800"/>
              <a:t> </a:t>
            </a:r>
            <a:r>
              <a:rPr lang="sr-Cyrl-RS" sz="2800" dirty="0"/>
              <a:t>игрице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7641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35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2125"/>
            <a:ext cx="9144000" cy="1712064"/>
          </a:xfrm>
        </p:spPr>
        <p:txBody>
          <a:bodyPr/>
          <a:lstStyle/>
          <a:p>
            <a:r>
              <a:rPr lang="sr-Cyrl-RS" dirty="0"/>
              <a:t>БЕЗБЕДНОСТ НА МРЕЖИ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36315"/>
            <a:ext cx="9144000" cy="2721485"/>
          </a:xfrm>
        </p:spPr>
        <p:txBody>
          <a:bodyPr/>
          <a:lstStyle/>
          <a:p>
            <a:r>
              <a:rPr lang="sr-Cyrl-RS"/>
              <a:t>1.</a:t>
            </a:r>
            <a:r>
              <a:rPr lang="en-GB"/>
              <a:t> </a:t>
            </a:r>
            <a:r>
              <a:rPr lang="sr-Cyrl-RS"/>
              <a:t>Ако </a:t>
            </a:r>
            <a:r>
              <a:rPr lang="sr-Cyrl-RS" dirty="0"/>
              <a:t>ниси на некој друштвеној </a:t>
            </a:r>
            <a:r>
              <a:rPr lang="sr-Cyrl-RS"/>
              <a:t>мрежи,</a:t>
            </a:r>
            <a:r>
              <a:rPr lang="en-GB"/>
              <a:t> </a:t>
            </a:r>
            <a:r>
              <a:rPr lang="sr-Cyrl-RS"/>
              <a:t>можеш </a:t>
            </a:r>
            <a:r>
              <a:rPr lang="sr-Cyrl-RS" dirty="0"/>
              <a:t>ли бити сигуран да се о теби ништа не објављује?</a:t>
            </a:r>
          </a:p>
          <a:p>
            <a:r>
              <a:rPr lang="sr-Cyrl-RS" dirty="0"/>
              <a:t>Не могу бити сигурна зато што не знам какви људи се налазе иза екрана и са каквим </a:t>
            </a:r>
            <a:r>
              <a:rPr lang="sr-Cyrl-RS"/>
              <a:t>особама </a:t>
            </a:r>
            <a:r>
              <a:rPr lang="en-GB"/>
              <a:t>смо у</a:t>
            </a:r>
            <a:r>
              <a:rPr lang="sr-Cyrl-RS"/>
              <a:t> контакт</a:t>
            </a:r>
            <a:r>
              <a:rPr lang="en-GB"/>
              <a:t>у</a:t>
            </a:r>
            <a:r>
              <a:rPr lang="sr-Cyrl-R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015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7731"/>
            <a:ext cx="9144000" cy="1300766"/>
          </a:xfrm>
        </p:spPr>
        <p:txBody>
          <a:bodyPr>
            <a:normAutofit/>
          </a:bodyPr>
          <a:lstStyle/>
          <a:p>
            <a:r>
              <a:rPr lang="sr-Cyrl-RS" dirty="0"/>
              <a:t>ПРИВАТНОСТ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56833"/>
            <a:ext cx="9144000" cy="22666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r-Cyrl-RS" sz="2800"/>
              <a:t>2.</a:t>
            </a:r>
            <a:r>
              <a:rPr lang="en-GB" sz="2800"/>
              <a:t> </a:t>
            </a:r>
            <a:r>
              <a:rPr lang="sr-Cyrl-RS" sz="2800"/>
              <a:t>Кад </a:t>
            </a:r>
            <a:r>
              <a:rPr lang="sr-Cyrl-RS" sz="2800" dirty="0"/>
              <a:t>објављујемо фотографије на којима су и друге </a:t>
            </a:r>
            <a:r>
              <a:rPr lang="sr-Cyrl-RS" sz="2800"/>
              <a:t>особе,</a:t>
            </a:r>
            <a:r>
              <a:rPr lang="en-GB" sz="2800"/>
              <a:t> </a:t>
            </a:r>
            <a:r>
              <a:rPr lang="sr-Cyrl-RS" sz="2800"/>
              <a:t>да </a:t>
            </a:r>
            <a:r>
              <a:rPr lang="sr-Cyrl-RS" sz="2800" dirty="0"/>
              <a:t>ли је у реду објавити их или би требало </a:t>
            </a:r>
            <a:r>
              <a:rPr lang="sr-Cyrl-RS" sz="2800"/>
              <a:t>прво тражити </a:t>
            </a:r>
            <a:r>
              <a:rPr lang="sr-Cyrl-RS" sz="2800" dirty="0"/>
              <a:t>њихов пристанак?</a:t>
            </a:r>
          </a:p>
          <a:p>
            <a:r>
              <a:rPr lang="sr-Cyrl-RS" sz="2800" dirty="0"/>
              <a:t>Није у реду зато што та особа није пристала да то објавимо.</a:t>
            </a:r>
          </a:p>
        </p:txBody>
      </p:sp>
    </p:spTree>
    <p:extLst>
      <p:ext uri="{BB962C8B-B14F-4D97-AF65-F5344CB8AC3E}">
        <p14:creationId xmlns:p14="http://schemas.microsoft.com/office/powerpoint/2010/main" val="59495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793875"/>
          </a:xfrm>
        </p:spPr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ДОЗВОЛА ДРУГИХ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47174"/>
            <a:ext cx="9144000" cy="1689045"/>
          </a:xfrm>
        </p:spPr>
        <p:txBody>
          <a:bodyPr>
            <a:normAutofit fontScale="92500" lnSpcReduction="20000"/>
          </a:bodyPr>
          <a:lstStyle/>
          <a:p>
            <a:r>
              <a:rPr lang="sr-Cyrl-RS" sz="3200">
                <a:solidFill>
                  <a:schemeClr val="bg1"/>
                </a:solidFill>
              </a:rPr>
              <a:t>3.</a:t>
            </a:r>
            <a:r>
              <a:rPr lang="en-GB" sz="3200">
                <a:solidFill>
                  <a:schemeClr val="bg1"/>
                </a:solidFill>
              </a:rPr>
              <a:t> </a:t>
            </a:r>
            <a:r>
              <a:rPr lang="sr-Cyrl-RS" sz="3200">
                <a:solidFill>
                  <a:schemeClr val="bg1"/>
                </a:solidFill>
              </a:rPr>
              <a:t>Како </a:t>
            </a:r>
            <a:r>
              <a:rPr lang="sr-Cyrl-RS" sz="3200" dirty="0">
                <a:solidFill>
                  <a:schemeClr val="bg1"/>
                </a:solidFill>
              </a:rPr>
              <a:t>одлучујеш шта ћеш објавити на интернету?</a:t>
            </a:r>
          </a:p>
          <a:p>
            <a:r>
              <a:rPr lang="sr-Cyrl-RS" sz="3200" dirty="0">
                <a:solidFill>
                  <a:schemeClr val="bg1"/>
                </a:solidFill>
              </a:rPr>
              <a:t>Питамо родитеље (старатеље) да ли се слажу да поставимо ту слику</a:t>
            </a:r>
            <a:r>
              <a:rPr lang="sr-Cyrl-RS" sz="3200">
                <a:solidFill>
                  <a:schemeClr val="bg1"/>
                </a:solidFill>
              </a:rPr>
              <a:t>, </a:t>
            </a:r>
            <a:r>
              <a:rPr lang="en-GB" sz="3200">
                <a:solidFill>
                  <a:schemeClr val="bg1"/>
                </a:solidFill>
              </a:rPr>
              <a:t> и </a:t>
            </a:r>
            <a:r>
              <a:rPr lang="sr-Cyrl-RS" sz="3200">
                <a:solidFill>
                  <a:schemeClr val="bg1"/>
                </a:solidFill>
              </a:rPr>
              <a:t>ако се слажу</a:t>
            </a:r>
            <a:r>
              <a:rPr lang="en-GB" sz="3200">
                <a:solidFill>
                  <a:schemeClr val="bg1"/>
                </a:solidFill>
              </a:rPr>
              <a:t>,</a:t>
            </a:r>
            <a:r>
              <a:rPr lang="sr-Cyrl-RS" sz="3200">
                <a:solidFill>
                  <a:schemeClr val="bg1"/>
                </a:solidFill>
              </a:rPr>
              <a:t> </a:t>
            </a:r>
            <a:r>
              <a:rPr lang="sr-Cyrl-RS" sz="3200" dirty="0">
                <a:solidFill>
                  <a:schemeClr val="bg1"/>
                </a:solidFill>
              </a:rPr>
              <a:t>онда је поставимо</a:t>
            </a:r>
            <a:r>
              <a:rPr lang="sr-Cyrl-RS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9549"/>
            <a:ext cx="9144000" cy="1197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r-Cyrl-RS" dirty="0"/>
              <a:t>УТИЦАЈ ДРУШТВЕНИХ МРЕЖА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11119"/>
            <a:ext cx="9144000" cy="16557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sr-Cyrl-RS" sz="2800"/>
              <a:t>4.</a:t>
            </a:r>
            <a:r>
              <a:rPr lang="en-GB" sz="2800"/>
              <a:t> </a:t>
            </a:r>
            <a:r>
              <a:rPr lang="sr-Cyrl-RS" sz="2800"/>
              <a:t>Да </a:t>
            </a:r>
            <a:r>
              <a:rPr lang="sr-Cyrl-RS" sz="2800" dirty="0"/>
              <a:t>ли то што објавимо може неповољно утицати на друге особе?</a:t>
            </a:r>
          </a:p>
          <a:p>
            <a:r>
              <a:rPr lang="sr-Cyrl-RS" sz="2800" dirty="0"/>
              <a:t>Да зато што не знамо да ли тој особи смета то што смо објавили.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46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042" y="927279"/>
            <a:ext cx="8864958" cy="137803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ДРУШТВО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4305" y="2768957"/>
            <a:ext cx="8963695" cy="165576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Cyrl-RS" sz="2800">
                <a:solidFill>
                  <a:schemeClr val="bg1"/>
                </a:solidFill>
              </a:rPr>
              <a:t>5.</a:t>
            </a: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sr-Cyrl-RS" sz="2800">
                <a:solidFill>
                  <a:schemeClr val="bg1"/>
                </a:solidFill>
              </a:rPr>
              <a:t>Како </a:t>
            </a:r>
            <a:r>
              <a:rPr lang="sr-Cyrl-RS" sz="2800" dirty="0">
                <a:solidFill>
                  <a:schemeClr val="bg1"/>
                </a:solidFill>
              </a:rPr>
              <a:t>се одупрети утицају групе да урадиш нешто на друштвеним мрежама што не желиш?</a:t>
            </a:r>
          </a:p>
          <a:p>
            <a:r>
              <a:rPr lang="sr-Cyrl-RS" sz="2800" dirty="0">
                <a:solidFill>
                  <a:schemeClr val="bg1"/>
                </a:solidFill>
              </a:rPr>
              <a:t>Реци одлучно НЕ и имај свој став.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715" y="855483"/>
            <a:ext cx="614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7200" dirty="0">
                <a:solidFill>
                  <a:schemeClr val="bg1"/>
                </a:solidFill>
              </a:rPr>
              <a:t>ПОМОЋ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7139" y="2499459"/>
            <a:ext cx="79849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3200"/>
              <a:t>6.</a:t>
            </a:r>
            <a:r>
              <a:rPr lang="en-GB" sz="3200"/>
              <a:t> </a:t>
            </a:r>
            <a:r>
              <a:rPr lang="sr-Cyrl-RS" sz="3200"/>
              <a:t>Коме </a:t>
            </a:r>
            <a:r>
              <a:rPr lang="sr-Cyrl-RS" sz="3200" dirty="0"/>
              <a:t>можеш да се обратиш за помоћ?</a:t>
            </a:r>
          </a:p>
          <a:p>
            <a:r>
              <a:rPr lang="sr-Cyrl-RS" sz="3200" dirty="0"/>
              <a:t>Ако мислиш да си жртва насиља,први корак је да потражиш помоћ од особе којој верујеш </a:t>
            </a:r>
            <a:r>
              <a:rPr lang="en-US" sz="3200" dirty="0"/>
              <a:t>(</a:t>
            </a:r>
            <a:r>
              <a:rPr lang="sr-Cyrl-RS" sz="3200"/>
              <a:t>родитеља,</a:t>
            </a:r>
            <a:r>
              <a:rPr lang="en-GB" sz="3200"/>
              <a:t> </a:t>
            </a:r>
            <a:r>
              <a:rPr lang="sr-Cyrl-RS" sz="3200"/>
              <a:t>старатеља,</a:t>
            </a:r>
            <a:r>
              <a:rPr lang="en-GB" sz="3200"/>
              <a:t> </a:t>
            </a:r>
            <a:r>
              <a:rPr lang="sr-Cyrl-RS" sz="3200"/>
              <a:t>блиског </a:t>
            </a:r>
            <a:r>
              <a:rPr lang="sr-Cyrl-RS" sz="3200" dirty="0"/>
              <a:t>члана породице или неке друге одрасле особе</a:t>
            </a:r>
            <a:r>
              <a:rPr lang="en-US" sz="3200" dirty="0"/>
              <a:t>).</a:t>
            </a:r>
            <a:endParaRPr lang="sr-Cyrl-RS" sz="3200" dirty="0"/>
          </a:p>
        </p:txBody>
      </p:sp>
    </p:spTree>
    <p:extLst>
      <p:ext uri="{BB962C8B-B14F-4D97-AF65-F5344CB8AC3E}">
        <p14:creationId xmlns:p14="http://schemas.microsoft.com/office/powerpoint/2010/main" val="33932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4851"/>
            <a:ext cx="9144000" cy="1666987"/>
          </a:xfrm>
        </p:spPr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ЗАНИМЉИВОСТИ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336689"/>
            <a:ext cx="9397285" cy="2566943"/>
          </a:xfrm>
        </p:spPr>
        <p:txBody>
          <a:bodyPr>
            <a:noAutofit/>
          </a:bodyPr>
          <a:lstStyle/>
          <a:p>
            <a:r>
              <a:rPr lang="sr-Cyrl-RS" sz="2800" dirty="0">
                <a:solidFill>
                  <a:schemeClr val="bg1"/>
                </a:solidFill>
              </a:rPr>
              <a:t>За само један минут на интернету корисници прегледају више од 20.000  фотографија на друштвеним </a:t>
            </a:r>
            <a:r>
              <a:rPr lang="sr-Cyrl-RS" sz="2800">
                <a:solidFill>
                  <a:schemeClr val="bg1"/>
                </a:solidFill>
              </a:rPr>
              <a:t>мрежама.</a:t>
            </a: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sr-Cyrl-RS" sz="2800">
                <a:solidFill>
                  <a:schemeClr val="bg1"/>
                </a:solidFill>
              </a:rPr>
              <a:t>Осим тога</a:t>
            </a:r>
            <a:r>
              <a:rPr lang="en-GB" sz="2800">
                <a:solidFill>
                  <a:schemeClr val="bg1"/>
                </a:solidFill>
              </a:rPr>
              <a:t>, </a:t>
            </a:r>
            <a:r>
              <a:rPr lang="sr-Cyrl-RS" sz="2800">
                <a:solidFill>
                  <a:schemeClr val="bg1"/>
                </a:solidFill>
              </a:rPr>
              <a:t>сваког </a:t>
            </a:r>
            <a:r>
              <a:rPr lang="sr-Cyrl-RS" sz="2800" dirty="0">
                <a:solidFill>
                  <a:schemeClr val="bg1"/>
                </a:solidFill>
              </a:rPr>
              <a:t>минута биће креирано 45 злонамерних </a:t>
            </a:r>
            <a:r>
              <a:rPr lang="sr-Cyrl-RS" sz="2800">
                <a:solidFill>
                  <a:schemeClr val="bg1"/>
                </a:solidFill>
              </a:rPr>
              <a:t>веб-сајтова.</a:t>
            </a: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sr-Cyrl-RS" sz="2800">
                <a:solidFill>
                  <a:schemeClr val="bg1"/>
                </a:solidFill>
              </a:rPr>
              <a:t>Повезивање </a:t>
            </a:r>
            <a:r>
              <a:rPr lang="sr-Cyrl-RS" sz="2800" dirty="0">
                <a:solidFill>
                  <a:schemeClr val="bg1"/>
                </a:solidFill>
              </a:rPr>
              <a:t>са интернетом се данас проширило и људи могу користити велики </a:t>
            </a:r>
            <a:r>
              <a:rPr lang="sr-Cyrl-RS" sz="2800">
                <a:solidFill>
                  <a:schemeClr val="bg1"/>
                </a:solidFill>
              </a:rPr>
              <a:t>број уређаја.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284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БЕЗБЕДНОСТ НА ИНТЕРНЕТУ</vt:lpstr>
      <vt:lpstr>УВОД</vt:lpstr>
      <vt:lpstr>БЕЗБЕДНОСТ НА МРЕЖИ</vt:lpstr>
      <vt:lpstr>ПРИВАТНОСТ</vt:lpstr>
      <vt:lpstr>ДОЗВОЛА ДРУГИХ</vt:lpstr>
      <vt:lpstr>УТИЦАЈ ДРУШТВЕНИХ МРЕЖА</vt:lpstr>
      <vt:lpstr>ДРУШТВО</vt:lpstr>
      <vt:lpstr>PowerPoint Presentation</vt:lpstr>
      <vt:lpstr>ЗАНИМЉИВОСТИ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БЕЗБЕДНОСТ НА ИНТЕРНЕТУ</dc:title>
  <dc:creator>Windows User</dc:creator>
  <cp:lastModifiedBy>Јелена Игњатовић Живић</cp:lastModifiedBy>
  <cp:revision>23</cp:revision>
  <dcterms:created xsi:type="dcterms:W3CDTF">2021-04-11T15:10:05Z</dcterms:created>
  <dcterms:modified xsi:type="dcterms:W3CDTF">2021-04-12T12:33:39Z</dcterms:modified>
</cp:coreProperties>
</file>