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0" r:id="rId3"/>
    <p:sldId id="278" r:id="rId4"/>
    <p:sldId id="258" r:id="rId5"/>
    <p:sldId id="259" r:id="rId6"/>
    <p:sldId id="262" r:id="rId7"/>
    <p:sldId id="301" r:id="rId8"/>
    <p:sldId id="302" r:id="rId9"/>
    <p:sldId id="265" r:id="rId10"/>
    <p:sldId id="268" r:id="rId11"/>
    <p:sldId id="270" r:id="rId12"/>
    <p:sldId id="274" r:id="rId13"/>
    <p:sldId id="303" r:id="rId14"/>
    <p:sldId id="276" r:id="rId15"/>
    <p:sldId id="280" r:id="rId16"/>
    <p:sldId id="294" r:id="rId17"/>
    <p:sldId id="29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C164FB-7F83-4F9A-9E7E-98EEFDA14B2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7BAB8A8-3E7B-40B6-A8E2-540CE1568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64FB-7F83-4F9A-9E7E-98EEFDA14B2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8A8-3E7B-40B6-A8E2-540CE1568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64FB-7F83-4F9A-9E7E-98EEFDA14B2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8A8-3E7B-40B6-A8E2-540CE1568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C164FB-7F83-4F9A-9E7E-98EEFDA14B2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BAB8A8-3E7B-40B6-A8E2-540CE1568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C164FB-7F83-4F9A-9E7E-98EEFDA14B2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7BAB8A8-3E7B-40B6-A8E2-540CE1568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64FB-7F83-4F9A-9E7E-98EEFDA14B2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8A8-3E7B-40B6-A8E2-540CE1568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64FB-7F83-4F9A-9E7E-98EEFDA14B2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8A8-3E7B-40B6-A8E2-540CE1568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C164FB-7F83-4F9A-9E7E-98EEFDA14B2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BAB8A8-3E7B-40B6-A8E2-540CE1568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64FB-7F83-4F9A-9E7E-98EEFDA14B2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8A8-3E7B-40B6-A8E2-540CE1568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C164FB-7F83-4F9A-9E7E-98EEFDA14B2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BAB8A8-3E7B-40B6-A8E2-540CE1568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C164FB-7F83-4F9A-9E7E-98EEFDA14B2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BAB8A8-3E7B-40B6-A8E2-540CE1568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C164FB-7F83-4F9A-9E7E-98EEFDA14B2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BAB8A8-3E7B-40B6-A8E2-540CE1568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1340768"/>
            <a:ext cx="6172200" cy="1894362"/>
          </a:xfrm>
        </p:spPr>
        <p:txBody>
          <a:bodyPr/>
          <a:lstStyle/>
          <a:p>
            <a:pPr algn="ctr"/>
            <a:r>
              <a:rPr lang="sr-Cyrl-RS" dirty="0" smtClean="0"/>
              <a:t>Вршњачко насиље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929330"/>
            <a:ext cx="6172200" cy="445592"/>
          </a:xfrm>
        </p:spPr>
        <p:txBody>
          <a:bodyPr/>
          <a:lstStyle/>
          <a:p>
            <a:pPr algn="r"/>
            <a:r>
              <a:rPr lang="sr-Cyrl-RS" dirty="0" smtClean="0"/>
              <a:t>Јасмина Ковачевић, педагог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>Кораци у интервенцији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147248" cy="52051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dirty="0" smtClean="0"/>
              <a:t>1. </a:t>
            </a:r>
            <a:r>
              <a:rPr lang="sr-Cyrl-RS" dirty="0" smtClean="0">
                <a:solidFill>
                  <a:srgbClr val="FF0000"/>
                </a:solidFill>
              </a:rPr>
              <a:t>Сазнање о насиљу</a:t>
            </a:r>
            <a:r>
              <a:rPr lang="sr-Cyrl-RS" dirty="0" smtClean="0"/>
              <a:t> - откривање је први корак.</a:t>
            </a:r>
          </a:p>
          <a:p>
            <a:pPr marL="0" indent="0">
              <a:buNone/>
            </a:pPr>
            <a:r>
              <a:rPr lang="sr-Cyrl-RS" dirty="0" smtClean="0"/>
              <a:t>Оно се у установи најчешће одвија на два начина:  </a:t>
            </a:r>
          </a:p>
          <a:p>
            <a:pPr marL="0" indent="0">
              <a:buNone/>
            </a:pPr>
            <a:r>
              <a:rPr lang="sr-Cyrl-RS" dirty="0" smtClean="0"/>
              <a:t>* </a:t>
            </a:r>
            <a:r>
              <a:rPr lang="sr-Cyrl-RS" b="1" dirty="0" smtClean="0"/>
              <a:t>опажањем</a:t>
            </a:r>
            <a:r>
              <a:rPr lang="sr-Cyrl-RS" dirty="0" smtClean="0"/>
              <a:t> или </a:t>
            </a:r>
            <a:r>
              <a:rPr lang="sr-Cyrl-RS" b="1" dirty="0" smtClean="0"/>
              <a:t>добијањем информације</a:t>
            </a:r>
            <a:r>
              <a:rPr lang="sr-Cyrl-RS" dirty="0" smtClean="0"/>
              <a:t> да је насиље у току; </a:t>
            </a:r>
            <a:endParaRPr lang="sr-Cyrl-RS" dirty="0"/>
          </a:p>
          <a:p>
            <a:pPr>
              <a:buFont typeface="Arial" charset="0"/>
              <a:buChar char="•"/>
            </a:pPr>
            <a:r>
              <a:rPr lang="sr-Cyrl-RS" b="1" dirty="0" smtClean="0"/>
              <a:t>сумњом</a:t>
            </a:r>
            <a:r>
              <a:rPr lang="sr-Cyrl-RS" dirty="0" smtClean="0"/>
              <a:t> да се насиље дешава на основу: – препознавања спољашњих знакова или специфичног понашања детета/ученика </a:t>
            </a: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2</a:t>
            </a:r>
            <a:r>
              <a:rPr lang="sr-Cyrl-RS" dirty="0"/>
              <a:t>. </a:t>
            </a:r>
            <a:r>
              <a:rPr lang="sr-Cyrl-RS" dirty="0">
                <a:solidFill>
                  <a:srgbClr val="FF0000"/>
                </a:solidFill>
              </a:rPr>
              <a:t>Прекидање, заустављање насиља </a:t>
            </a:r>
            <a:r>
              <a:rPr lang="sr-Cyrl-RS" dirty="0"/>
              <a:t>- свака одрасла особа која има сазнање о насиљу (дежурни наставник, учитељ/васпитач/разредни старешина, предметни наставник, сваки запослени у установи) у обавези је да реагује тако што ће прекинути насиље или позвати помоћ (уколико процени да самостално не може да прекине насиље).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525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/>
              <a:t>3. </a:t>
            </a:r>
            <a:r>
              <a:rPr lang="sr-Cyrl-RS" dirty="0" smtClean="0">
                <a:solidFill>
                  <a:srgbClr val="FF0000"/>
                </a:solidFill>
              </a:rPr>
              <a:t>Смиривање ситуације </a:t>
            </a:r>
            <a:r>
              <a:rPr lang="sr-Cyrl-RS" dirty="0" smtClean="0"/>
              <a:t>подразумева обезбеђивање сигурности за дете/ученика, раздвајање, разговор са актерима... </a:t>
            </a:r>
          </a:p>
          <a:p>
            <a:pPr marL="0" indent="0">
              <a:buNone/>
            </a:pPr>
            <a:r>
              <a:rPr lang="sr-Cyrl-RS" dirty="0"/>
              <a:t>4. </a:t>
            </a:r>
            <a:r>
              <a:rPr lang="sr-Cyrl-RS" dirty="0">
                <a:solidFill>
                  <a:srgbClr val="FF0000"/>
                </a:solidFill>
              </a:rPr>
              <a:t>Консултације</a:t>
            </a:r>
            <a:r>
              <a:rPr lang="sr-Cyrl-RS" dirty="0"/>
              <a:t> се остварују непосредно по појави сумње и/или по стицању информација о насиљу. Обављају се у оквиру установе: </a:t>
            </a:r>
          </a:p>
          <a:p>
            <a:pPr marL="0" indent="0">
              <a:buNone/>
            </a:pPr>
            <a:r>
              <a:rPr lang="sr-Cyrl-RS" dirty="0" smtClean="0"/>
              <a:t>- са </a:t>
            </a:r>
            <a:r>
              <a:rPr lang="sr-Cyrl-RS" dirty="0"/>
              <a:t>колегом; </a:t>
            </a:r>
          </a:p>
          <a:p>
            <a:pPr marL="0" indent="0">
              <a:buNone/>
            </a:pPr>
            <a:r>
              <a:rPr lang="sr-Cyrl-RS" dirty="0" smtClean="0"/>
              <a:t>- са </a:t>
            </a:r>
            <a:r>
              <a:rPr lang="sr-Cyrl-RS" dirty="0"/>
              <a:t>Тимом за заштиту деце/ученика од насиља; </a:t>
            </a:r>
          </a:p>
          <a:p>
            <a:pPr marL="0" indent="0">
              <a:buNone/>
            </a:pPr>
            <a:r>
              <a:rPr lang="sr-Cyrl-RS" dirty="0" smtClean="0"/>
              <a:t>- са психологом/педагогом</a:t>
            </a:r>
            <a:r>
              <a:rPr lang="sr-Cyrl-RS" dirty="0"/>
              <a:t>, директором и школским полицајцем. </a:t>
            </a:r>
            <a:endParaRPr lang="en-US" dirty="0"/>
          </a:p>
          <a:p>
            <a:r>
              <a:rPr lang="sr-Cyrl-RS" dirty="0"/>
              <a:t>У зависности од сложености ситуације, консултације се могу обавити и са службама изван установе: </a:t>
            </a:r>
          </a:p>
          <a:p>
            <a:pPr>
              <a:buFontTx/>
              <a:buChar char="-"/>
            </a:pPr>
            <a:r>
              <a:rPr lang="sr-Cyrl-RS" dirty="0" smtClean="0"/>
              <a:t>са </a:t>
            </a:r>
            <a:r>
              <a:rPr lang="sr-Cyrl-RS" dirty="0"/>
              <a:t>надлежном службом локалног центра за социјални рад; </a:t>
            </a:r>
          </a:p>
          <a:p>
            <a:pPr>
              <a:buFontTx/>
              <a:buChar char="-"/>
            </a:pPr>
            <a:r>
              <a:rPr lang="sr-Cyrl-RS" dirty="0" smtClean="0"/>
              <a:t>специјализованом </a:t>
            </a:r>
            <a:r>
              <a:rPr lang="sr-Cyrl-RS" dirty="0"/>
              <a:t>службом локалне здравствене установе.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643998" cy="6572272"/>
          </a:xfrm>
        </p:spPr>
        <p:txBody>
          <a:bodyPr>
            <a:normAutofit/>
          </a:bodyPr>
          <a:lstStyle/>
          <a:p>
            <a:r>
              <a:rPr lang="sr-Cyrl-RS" dirty="0" smtClean="0"/>
              <a:t>5. </a:t>
            </a:r>
            <a:r>
              <a:rPr lang="sr-Cyrl-RS" dirty="0">
                <a:solidFill>
                  <a:srgbClr val="FF0000"/>
                </a:solidFill>
              </a:rPr>
              <a:t>П</a:t>
            </a:r>
            <a:r>
              <a:rPr lang="sr-Cyrl-RS" dirty="0" smtClean="0">
                <a:solidFill>
                  <a:srgbClr val="FF0000"/>
                </a:solidFill>
              </a:rPr>
              <a:t>редузимање неопходних мера </a:t>
            </a:r>
            <a:r>
              <a:rPr lang="sr-Cyrl-RS" dirty="0" smtClean="0"/>
              <a:t>на нивоу установе </a:t>
            </a: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- информисње родитеља о насиљу, </a:t>
            </a:r>
          </a:p>
          <a:p>
            <a:pPr marL="0" indent="0">
              <a:buNone/>
            </a:pPr>
            <a:r>
              <a:rPr lang="sr-Cyrl-RS" dirty="0" smtClean="0"/>
              <a:t>- договор о заштитним мерама према ученицима, </a:t>
            </a:r>
          </a:p>
          <a:p>
            <a:pPr marL="0" indent="0">
              <a:buNone/>
            </a:pPr>
            <a:r>
              <a:rPr lang="sr-Cyrl-RS" dirty="0" smtClean="0"/>
              <a:t>- предузимање законских мера и организовање посебних програма оснаживања ученика за конструктивно поступање у ситуацијама насиља</a:t>
            </a: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- по потреби укључивање надлежних служби (Дом здравља,  МУП, Центар за социјални рад у року од три наредна радна дана од дана дешавања насиља). </a:t>
            </a:r>
          </a:p>
          <a:p>
            <a:pPr marL="0" indent="0">
              <a:buNone/>
            </a:pPr>
            <a:r>
              <a:rPr lang="sr-Cyrl-RS" dirty="0" smtClean="0"/>
              <a:t>* Подношење </a:t>
            </a:r>
            <a:r>
              <a:rPr lang="sr-Cyrl-RS" dirty="0"/>
              <a:t>пријаве надлежној служби обавеза је директора установе. Пријава се подноси у усменој и писаној форми. Пријава садржи податке о детету/ученику и породици, који су у том моменту познати, и разлоге за упућивање. Пре пријаве потребно је обавити разговор са </a:t>
            </a:r>
            <a:r>
              <a:rPr lang="sr-Cyrl-RS" dirty="0" smtClean="0"/>
              <a:t>родитељима и учеником.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/>
              <a:t>Одељењски старешина израђује План појачаног васпитног рада и друштвено – корисног рада уз сагласност родитеља за ученике који чине насиље.</a:t>
            </a:r>
          </a:p>
          <a:p>
            <a:r>
              <a:rPr lang="sr-Cyrl-RS" dirty="0"/>
              <a:t>Одељењски старешина израђује План подршке/заштите за ученика/групу ученика који трпе насиље.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4208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075240" cy="6120680"/>
          </a:xfrm>
        </p:spPr>
        <p:txBody>
          <a:bodyPr>
            <a:normAutofit/>
          </a:bodyPr>
          <a:lstStyle/>
          <a:p>
            <a:r>
              <a:rPr lang="sr-Cyrl-RS" dirty="0" smtClean="0"/>
              <a:t>6. </a:t>
            </a:r>
            <a:r>
              <a:rPr lang="sr-Cyrl-RS" dirty="0" smtClean="0">
                <a:solidFill>
                  <a:srgbClr val="FF0000"/>
                </a:solidFill>
              </a:rPr>
              <a:t>Праћење ефеката предузетих мера </a:t>
            </a:r>
          </a:p>
          <a:p>
            <a:pPr marL="0" indent="0">
              <a:buNone/>
            </a:pPr>
            <a:r>
              <a:rPr lang="sr-Cyrl-RS" dirty="0" smtClean="0"/>
              <a:t>Тим за заштиту ученика је у обавези да, у сарадњи са запосленим у установи и релевантним установама, прати ефекте предузетих заштитних мера. У оквиру мера заштите планирају се и активности којима ће се обезбедити реинтеграција или поновно укључивање свих учесника насиља у заједницу установе и њихов даљи безбедан и квалитетан живот и рад у установи. План реинтеграције ће зависити од фактора као што су: врста и тежина насилног чина, последице насиља по појединца и колектив, број учесника и сл. Праћење и вредновање предузетих активности условљава планирање новог циклуса Програма заштите деце/ученика од насиља.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sr-Cyrl-RS" b="1" dirty="0"/>
              <a:t/>
            </a:r>
            <a:br>
              <a:rPr lang="sr-Cyrl-RS" b="1" dirty="0"/>
            </a:br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sr-Cyrl-RS" b="1" dirty="0" smtClean="0"/>
              <a:t>Школа и родитељи удружени у борби против вршњачког насиља</a:t>
            </a:r>
            <a:br>
              <a:rPr lang="sr-Cyrl-R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493224"/>
          </a:xfrm>
        </p:spPr>
        <p:txBody>
          <a:bodyPr>
            <a:normAutofit/>
          </a:bodyPr>
          <a:lstStyle/>
          <a:p>
            <a:r>
              <a:rPr lang="sr-Cyrl-RS" dirty="0" smtClean="0"/>
              <a:t>Како би се спречило агресивно понашање ученика, потребна је сарадња школе и родитеља.</a:t>
            </a:r>
          </a:p>
          <a:p>
            <a:r>
              <a:rPr lang="sr-Cyrl-RS" dirty="0" smtClean="0"/>
              <a:t>Родитеље редовно обавештавати о понашању и успеху свог детета</a:t>
            </a:r>
          </a:p>
          <a:p>
            <a:r>
              <a:rPr lang="sr-Cyrl-RS" dirty="0" smtClean="0"/>
              <a:t>При првим знацима неког проблема или конфликта међу ученицима, родитељи се обавештавају</a:t>
            </a:r>
          </a:p>
          <a:p>
            <a:r>
              <a:rPr lang="sr-Cyrl-RS" dirty="0" smtClean="0"/>
              <a:t>Уколико родитељи примете било какво чудно понашање свог детета, без обзира да ли сумњају на вршњачко насиље или неки други проблем, неопходно је да обавесте школу.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147248" cy="5853264"/>
          </a:xfrm>
        </p:spPr>
        <p:txBody>
          <a:bodyPr/>
          <a:lstStyle/>
          <a:p>
            <a:r>
              <a:rPr lang="sr-Cyrl-RS" dirty="0" smtClean="0"/>
              <a:t>Уколико родитељ посумња да његово дете врши насиље, потребно је успоставити добру комуникацију са дететом и школом.</a:t>
            </a:r>
          </a:p>
          <a:p>
            <a:r>
              <a:rPr lang="sr-Cyrl-RS" dirty="0"/>
              <a:t>Најбитније је да родитељ схвати да дете има неки проблем чим прибегава насиљу и да се треба тражити узрок проблема и начин на који се може решити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 Иако се родитељ може осетити непријатно и осрамоћено, на њему је, али и на школи, да заједно ураде све што је у њиховој моћи како би спречили даље последице.</a:t>
            </a:r>
          </a:p>
          <a:p>
            <a:endParaRPr lang="sr-Cyrl-R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ЗА КРАЈ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4053064"/>
          </a:xfrm>
        </p:spPr>
        <p:txBody>
          <a:bodyPr>
            <a:normAutofit/>
          </a:bodyPr>
          <a:lstStyle/>
          <a:p>
            <a:pPr algn="just"/>
            <a:r>
              <a:rPr lang="sr-Cyrl-RS" sz="3200" dirty="0" smtClean="0"/>
              <a:t>Борбом против насиља деци обезбеђујемо безбеднију и сигурнију будућност... И оно најважније – учимо их како да израсту у људе са великим срцем!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sr-Cyrl-RS" dirty="0" smtClean="0"/>
              <a:t>Због чега долази до насиља?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328592"/>
          </a:xfrm>
        </p:spPr>
        <p:txBody>
          <a:bodyPr>
            <a:normAutofit fontScale="92500"/>
          </a:bodyPr>
          <a:lstStyle/>
          <a:p>
            <a:pPr algn="just"/>
            <a:r>
              <a:rPr lang="sr-Cyrl-RS" dirty="0" smtClean="0"/>
              <a:t>Насиље је одувек било распрострањено у свим узрастима и културама. Оно се испољава где год постоји неравнотежа моћи ,,завађених“ страна. Деца углавном опонашају понашање које су видели у свом окружењу, од својих пријатеља или у својој породици, јер су научени да се сукоби решавају насиљем.</a:t>
            </a:r>
          </a:p>
          <a:p>
            <a:r>
              <a:rPr lang="sr-Cyrl-RS" b="1" dirty="0" smtClean="0"/>
              <a:t>Стил васпитања </a:t>
            </a:r>
            <a:r>
              <a:rPr lang="sr-Cyrl-RS" dirty="0" smtClean="0"/>
              <a:t>је битан фактор, јер постоје родитељи који отворено подржавају насиље и охрабрују децу да тако решавају проблеме. То је онај тип родитеља који каже: ,,Ако те неко дира, удари га“ или ,,Запрети им сине, реци им доћи ће мојатата, пребиће вас све!“</a:t>
            </a:r>
            <a:r>
              <a:rPr lang="vi-VN" dirty="0" smtClean="0"/>
              <a:t> </a:t>
            </a:r>
            <a:endParaRPr lang="sr-Latn-RS" dirty="0"/>
          </a:p>
          <a:p>
            <a:r>
              <a:rPr lang="sr-Cyrl-RS" dirty="0" smtClean="0"/>
              <a:t>Такав тип родитеља углавном улази у конфликте, дете то посматра, па такав модел понашања примењује на својим вршњацима.</a:t>
            </a:r>
          </a:p>
        </p:txBody>
      </p:sp>
    </p:spTree>
    <p:extLst>
      <p:ext uri="{BB962C8B-B14F-4D97-AF65-F5344CB8AC3E}">
        <p14:creationId xmlns="" xmlns:p14="http://schemas.microsoft.com/office/powerpoint/2010/main" val="770767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b="1" dirty="0" smtClean="0"/>
              <a:t>Шта је вршњачко насиље</a:t>
            </a:r>
            <a:r>
              <a:rPr lang="en-US" b="1" dirty="0" smtClean="0"/>
              <a:t>?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dirty="0" smtClean="0"/>
              <a:t>Насиље представља сваки облик понашања које има за циљ дугорочно и намерно повређивање или наношење штете другој особи или групи, које је планирано, осмишљено, има исти садржај и понавља се на исти начин, а такође постоји несразмерност моћи између жртве и насилника.</a:t>
            </a:r>
          </a:p>
          <a:p>
            <a:pPr algn="just"/>
            <a:r>
              <a:rPr lang="sr-Cyrl-RS" dirty="0" smtClean="0"/>
              <a:t>Насиље </a:t>
            </a:r>
            <a:r>
              <a:rPr lang="sr-Cyrl-RS" dirty="0"/>
              <a:t>се </a:t>
            </a:r>
            <a:r>
              <a:rPr lang="sr-Cyrl-RS" dirty="0" smtClean="0"/>
              <a:t>такође дефинише и као </a:t>
            </a:r>
            <a:r>
              <a:rPr lang="sr-Cyrl-RS" dirty="0"/>
              <a:t>сваки облик једанпут учињеног или поновљеног вербалног или невербалног понашања које има за последицу стварно или потенцијално угрожавање здравља, развоја и достојанства </a:t>
            </a:r>
            <a:r>
              <a:rPr lang="sr-Cyrl-RS" dirty="0" smtClean="0"/>
              <a:t>деце/ученика.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sr-Cyrl-RS" dirty="0" smtClean="0"/>
              <a:t>Облици насиља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/>
          </a:bodyPr>
          <a:lstStyle/>
          <a:p>
            <a:pPr algn="just"/>
            <a:r>
              <a:rPr lang="sr-Cyrl-RS" b="1" dirty="0" smtClean="0"/>
              <a:t>Физичко насиље </a:t>
            </a:r>
            <a:r>
              <a:rPr lang="sr-Cyrl-RS" dirty="0" smtClean="0"/>
              <a:t>се односи на понашање које доводи до стварног или потенцијалног телесног повређивања детета/ученика. </a:t>
            </a:r>
          </a:p>
          <a:p>
            <a:pPr algn="just"/>
            <a:r>
              <a:rPr lang="sr-Cyrl-RS" dirty="0" smtClean="0"/>
              <a:t>Примери физичког насиља су: ударање (чврге, пацке...), шутирање, гурање, шамарање, чупање за косу</a:t>
            </a:r>
            <a:r>
              <a:rPr lang="sr-Cyrl-RS" dirty="0"/>
              <a:t>, уништавање туђе ,,имовине“, цепање гардеробе, обуће, школског </a:t>
            </a:r>
            <a:r>
              <a:rPr lang="sr-Cyrl-RS" dirty="0" smtClean="0"/>
              <a:t>прибора, дављење, бацање, гађање... </a:t>
            </a:r>
          </a:p>
          <a:p>
            <a:pPr algn="just"/>
            <a:r>
              <a:rPr lang="sr-Cyrl-RS" dirty="0"/>
              <a:t>Н</a:t>
            </a:r>
            <a:r>
              <a:rPr lang="sr-Cyrl-RS" dirty="0" smtClean="0"/>
              <a:t>апад оружјем, тровање, паљење, посипање врућом водом, ускраћивање хране, сна и сл. </a:t>
            </a:r>
          </a:p>
          <a:p>
            <a:r>
              <a:rPr lang="sr-Cyrl-RS" b="1" dirty="0"/>
              <a:t>Вербално насиље </a:t>
            </a:r>
            <a:r>
              <a:rPr lang="sr-Cyrl-RS" dirty="0"/>
              <a:t>подразумева ругање, исмевање, вређање, добацивање, задиркивање, називање погрдним именима...</a:t>
            </a:r>
          </a:p>
          <a:p>
            <a:endParaRPr lang="en-US" dirty="0"/>
          </a:p>
          <a:p>
            <a:pPr algn="just"/>
            <a:endParaRPr lang="sr-Cyrl-R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075240" cy="6264696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b="1" dirty="0" smtClean="0"/>
              <a:t>Емоционално/психолошко насиље </a:t>
            </a:r>
            <a:r>
              <a:rPr lang="sr-Cyrl-RS" dirty="0" smtClean="0"/>
              <a:t>односи се на оно понашање које доводи до тренутног или трајног угрожавања психичког и емоционалног здравља и достојанства детета/ученика. Односи се и на ситуације у којима се пропушта обезбеђивање прикладне и подржавајуће средине за здрав емоционални и социјални развој у складу са потенцијалима детета/ученика. </a:t>
            </a:r>
          </a:p>
          <a:p>
            <a:pPr algn="just"/>
            <a:r>
              <a:rPr lang="sr-Cyrl-RS" dirty="0" smtClean="0"/>
              <a:t>Психичко насиље подразумева претеће погледе, гримасе, ухођење, изнуђивање новца, уцењивање, добацивање, манипулисање, упућивање нежељених коментара, ...</a:t>
            </a:r>
          </a:p>
          <a:p>
            <a:pPr algn="just"/>
            <a:r>
              <a:rPr lang="sr-Cyrl-RS" dirty="0"/>
              <a:t>Искључивање из групе и дискриминација представљају </a:t>
            </a:r>
            <a:r>
              <a:rPr lang="sr-Cyrl-RS" b="1" dirty="0"/>
              <a:t>социјално насиље</a:t>
            </a:r>
            <a:r>
              <a:rPr lang="sr-Cyrl-RS" dirty="0"/>
              <a:t>. Односи се на следеће облике понашања: оговарање, избегавање, игнорисање, изоловање, одбацивање, ширење неистина и гласина, тј. неприхватање по било ком основу.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pPr algn="just"/>
            <a:r>
              <a:rPr lang="sr-Cyrl-RS" b="1" dirty="0" smtClean="0"/>
              <a:t>Сексуално насиље</a:t>
            </a:r>
            <a:r>
              <a:rPr lang="sr-Cyrl-RS" dirty="0"/>
              <a:t> </a:t>
            </a:r>
            <a:r>
              <a:rPr lang="sr-Cyrl-RS" dirty="0" smtClean="0"/>
              <a:t>карактеристичније је за старије основце и средњошколце. Испољава се у виду </a:t>
            </a:r>
            <a:r>
              <a:rPr lang="vi-VN" b="1" dirty="0"/>
              <a:t> </a:t>
            </a:r>
            <a:r>
              <a:rPr lang="sr-Cyrl-RS" b="1" dirty="0" smtClean="0"/>
              <a:t>изнуђивања сексуалних услуга или принуда на сексуални чин, додиривање интимних делова тела.</a:t>
            </a:r>
          </a:p>
          <a:p>
            <a:pPr algn="just"/>
            <a:r>
              <a:rPr lang="sr-Cyrl-RS" dirty="0"/>
              <a:t>Уколико се тако нешто сними камером или фотографише, па снимци и фотографије вирално</a:t>
            </a:r>
            <a:r>
              <a:rPr lang="en-US" dirty="0"/>
              <a:t> </a:t>
            </a:r>
            <a:r>
              <a:rPr lang="sr-Cyrl-RS" dirty="0"/>
              <a:t>круже друштвеним мрежама и школом уз одређене увртедљиве коментаре како би се жртва додатно понизила или повредила, можемо говорити о </a:t>
            </a:r>
            <a:r>
              <a:rPr lang="sr-Cyrl-RS" b="1" dirty="0"/>
              <a:t>Електронском насиљу</a:t>
            </a:r>
            <a:r>
              <a:rPr lang="sr-Cyrl-RS" b="1" dirty="0" smtClean="0"/>
              <a:t>.</a:t>
            </a:r>
          </a:p>
          <a:p>
            <a:pPr algn="just"/>
            <a:r>
              <a:rPr lang="sr-Cyrl-RS" dirty="0"/>
              <a:t>Е</a:t>
            </a:r>
            <a:r>
              <a:rPr lang="sr-Cyrl-RS" b="1" dirty="0"/>
              <a:t>лектронско насиље</a:t>
            </a:r>
            <a:r>
              <a:rPr lang="sr-Cyrl-RS" dirty="0"/>
              <a:t> подразумева и  поруке послате електронском поштом, СМС-ом, ММС-ом, путем веб-сајта (</a:t>
            </a:r>
            <a:r>
              <a:rPr lang="en-US" dirty="0"/>
              <a:t>web site), </a:t>
            </a:r>
            <a:r>
              <a:rPr lang="sr-Cyrl-RS" dirty="0"/>
              <a:t>четовањем, укључивањем у форуме и сл.</a:t>
            </a:r>
          </a:p>
          <a:p>
            <a:pPr algn="just"/>
            <a:endParaRPr lang="en-US" dirty="0"/>
          </a:p>
          <a:p>
            <a:pPr algn="just"/>
            <a:endParaRPr lang="sr-Cyrl-R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792088"/>
          </a:xfrm>
        </p:spPr>
        <p:txBody>
          <a:bodyPr/>
          <a:lstStyle/>
          <a:p>
            <a:pPr algn="ctr"/>
            <a:r>
              <a:rPr lang="sr-Cyrl-RS" dirty="0" smtClean="0"/>
              <a:t>Нивои насиља / нивои ризика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19256" cy="5205192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 smtClean="0"/>
              <a:t>За сваки облик насиља постоји и ниво насиља, тј. ниво ризика.</a:t>
            </a:r>
          </a:p>
          <a:p>
            <a:pPr algn="just"/>
            <a:r>
              <a:rPr lang="sr-Cyrl-RS" dirty="0"/>
              <a:t>С</a:t>
            </a:r>
            <a:r>
              <a:rPr lang="sr-Cyrl-RS" dirty="0" smtClean="0"/>
              <a:t>ваки облик насиља на првом нивоу процене ризика, решава </a:t>
            </a:r>
            <a:r>
              <a:rPr lang="sr-Cyrl-RS" b="1" dirty="0" smtClean="0"/>
              <a:t>самостално одељењски старешина </a:t>
            </a:r>
            <a:r>
              <a:rPr lang="sr-Cyrl-RS" dirty="0" smtClean="0"/>
              <a:t>у оквиру саветодавно-васпитног рада са децом – појединцима, групама и одељењем. </a:t>
            </a:r>
          </a:p>
          <a:p>
            <a:pPr algn="just"/>
            <a:r>
              <a:rPr lang="sr-Cyrl-RS" dirty="0" smtClean="0"/>
              <a:t>Сваки </a:t>
            </a:r>
            <a:r>
              <a:rPr lang="sr-Cyrl-RS" dirty="0"/>
              <a:t>облик насиља на </a:t>
            </a:r>
            <a:r>
              <a:rPr lang="sr-Cyrl-RS" dirty="0" smtClean="0"/>
              <a:t>другом </a:t>
            </a:r>
            <a:r>
              <a:rPr lang="sr-Cyrl-RS" dirty="0"/>
              <a:t>нивоу процене ризика, </a:t>
            </a:r>
            <a:r>
              <a:rPr lang="sr-Cyrl-RS" dirty="0" smtClean="0"/>
              <a:t>решава </a:t>
            </a:r>
            <a:r>
              <a:rPr lang="sr-Cyrl-RS" dirty="0"/>
              <a:t>одељењски старешина </a:t>
            </a:r>
            <a:r>
              <a:rPr lang="sr-Cyrl-RS" dirty="0" smtClean="0"/>
              <a:t>али укључује и Тим, тј. </a:t>
            </a:r>
            <a:r>
              <a:rPr lang="sr-Cyrl-RS" b="1" dirty="0" smtClean="0"/>
              <a:t>унутрашњу заштитну мрежу</a:t>
            </a:r>
            <a:r>
              <a:rPr lang="sr-Cyrl-RS" dirty="0" smtClean="0"/>
              <a:t>.</a:t>
            </a:r>
          </a:p>
          <a:p>
            <a:pPr algn="just"/>
            <a:r>
              <a:rPr lang="sr-Cyrl-RS" dirty="0"/>
              <a:t>Сваки облик насиља на </a:t>
            </a:r>
            <a:r>
              <a:rPr lang="sr-Cyrl-RS" dirty="0" smtClean="0"/>
              <a:t>трећем </a:t>
            </a:r>
            <a:r>
              <a:rPr lang="sr-Cyrl-RS" dirty="0"/>
              <a:t>нивоу процене ризика, </a:t>
            </a:r>
            <a:r>
              <a:rPr lang="sr-Cyrl-RS" dirty="0" smtClean="0"/>
              <a:t>захтева обавезно укључивање и других институција, односно активирање </a:t>
            </a:r>
            <a:r>
              <a:rPr lang="sr-Cyrl-RS" b="1" dirty="0" smtClean="0"/>
              <a:t>спољашње заштитне мреже</a:t>
            </a:r>
            <a:r>
              <a:rPr lang="sr-Cyrl-RS" dirty="0" smtClean="0"/>
              <a:t> (полиција, Центар за социјални рад, Школска управа, правосуђе...).</a:t>
            </a:r>
          </a:p>
          <a:p>
            <a:pPr marL="0" indent="0">
              <a:buNone/>
            </a:pPr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41090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СВАКО НАСИЉЕ НАД ДЕЦОМ/УЧЕНИЦИМА МОЖЕ СЕ СПРЕЧИТИ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91264" cy="5133184"/>
          </a:xfrm>
        </p:spPr>
        <p:txBody>
          <a:bodyPr>
            <a:normAutofit/>
          </a:bodyPr>
          <a:lstStyle/>
          <a:p>
            <a:r>
              <a:rPr lang="sr-Cyrl-RS" dirty="0" smtClean="0"/>
              <a:t>Важно </a:t>
            </a:r>
            <a:r>
              <a:rPr lang="sr-Cyrl-RS" dirty="0"/>
              <a:t>је да установа креира климу у којој се: </a:t>
            </a:r>
          </a:p>
          <a:p>
            <a:pPr>
              <a:buNone/>
            </a:pPr>
            <a:r>
              <a:rPr lang="sr-Cyrl-RS" dirty="0"/>
              <a:t>• учи, развија и негује култура понашања и уважавања личности; </a:t>
            </a:r>
          </a:p>
          <a:p>
            <a:pPr>
              <a:buNone/>
            </a:pPr>
            <a:r>
              <a:rPr lang="sr-Cyrl-RS" dirty="0"/>
              <a:t>• не толерише насиље; </a:t>
            </a:r>
          </a:p>
          <a:p>
            <a:pPr>
              <a:buNone/>
            </a:pPr>
            <a:r>
              <a:rPr lang="sr-Cyrl-RS" dirty="0"/>
              <a:t>• не ћути у вези са насиљем; </a:t>
            </a:r>
          </a:p>
          <a:p>
            <a:pPr>
              <a:buNone/>
            </a:pPr>
            <a:r>
              <a:rPr lang="sr-Cyrl-RS" dirty="0"/>
              <a:t>• развија одговорност свих; </a:t>
            </a:r>
          </a:p>
          <a:p>
            <a:pPr>
              <a:buNone/>
            </a:pPr>
            <a:r>
              <a:rPr lang="sr-Cyrl-RS" dirty="0"/>
              <a:t>• сви који имају сазнање о насиљу обавезују на поступање.</a:t>
            </a:r>
            <a:endParaRPr lang="en-US" dirty="0"/>
          </a:p>
          <a:p>
            <a:r>
              <a:rPr lang="sr-Cyrl-RS" dirty="0" smtClean="0"/>
              <a:t>Школа примењује </a:t>
            </a:r>
            <a:r>
              <a:rPr lang="sr-Cyrl-RS" b="1" dirty="0" smtClean="0"/>
              <a:t>превентивне ме</a:t>
            </a:r>
            <a:r>
              <a:rPr lang="sr-Cyrl-RS" dirty="0" smtClean="0"/>
              <a:t>ре (радионице, предавања, дебате, креативни ученички радови...) и </a:t>
            </a:r>
            <a:r>
              <a:rPr lang="sr-Cyrl-RS" b="1" dirty="0" smtClean="0"/>
              <a:t>интервентне мере </a:t>
            </a:r>
            <a:r>
              <a:rPr lang="sr-Cyrl-RS" dirty="0" smtClean="0"/>
              <a:t>за спречавање насиља.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5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562074"/>
          </a:xfrm>
        </p:spPr>
        <p:txBody>
          <a:bodyPr/>
          <a:lstStyle/>
          <a:p>
            <a:pPr algn="ctr"/>
            <a:r>
              <a:rPr lang="sr-Cyrl-RS" dirty="0" smtClean="0"/>
              <a:t>ИНТЕРВЕНТНЕ АКТИВНОСТИ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91264" cy="5493224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Да би интервенција у заштити ученика била планирана и реализована на најбољи начин, неопходно је узети у обзир следеће критеријуме: </a:t>
            </a:r>
            <a:endParaRPr lang="sr-Cyrl-RS" dirty="0"/>
          </a:p>
          <a:p>
            <a:r>
              <a:rPr lang="sr-Cyrl-RS" dirty="0" smtClean="0"/>
              <a:t>да ли се насиље дешава или постоји сумња на насиље; </a:t>
            </a:r>
            <a:endParaRPr lang="sr-Cyrl-RS" dirty="0"/>
          </a:p>
          <a:p>
            <a:r>
              <a:rPr lang="sr-Cyrl-RS" dirty="0" smtClean="0"/>
              <a:t>где се дешава - да ли се дешава у установи или ван ње; </a:t>
            </a:r>
            <a:endParaRPr lang="sr-Cyrl-RS" dirty="0"/>
          </a:p>
          <a:p>
            <a:r>
              <a:rPr lang="sr-Cyrl-RS" dirty="0" smtClean="0"/>
              <a:t>ко су учесници/актери насиља, злостављања и занемаривања; </a:t>
            </a:r>
            <a:endParaRPr lang="sr-Cyrl-RS" dirty="0"/>
          </a:p>
          <a:p>
            <a:r>
              <a:rPr lang="sr-Cyrl-RS" dirty="0" smtClean="0"/>
              <a:t>облик и интензитет насиља, злостављања и занемаривања. 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На основу ових критеријума врши се процена нивоа ризика за безбедност детета и одређују поступци и процедуре.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</TotalTime>
  <Words>1334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Вршњачко насиље</vt:lpstr>
      <vt:lpstr>Због чега долази до насиља?</vt:lpstr>
      <vt:lpstr>Шта је вршњачко насиље? </vt:lpstr>
      <vt:lpstr>Облици насиља</vt:lpstr>
      <vt:lpstr>Slide 5</vt:lpstr>
      <vt:lpstr>Slide 6</vt:lpstr>
      <vt:lpstr>Нивои насиља / нивои ризика</vt:lpstr>
      <vt:lpstr>СВАКО НАСИЉЕ НАД ДЕЦОМ/УЧЕНИЦИМА МОЖЕ СЕ СПРЕЧИТИ</vt:lpstr>
      <vt:lpstr>ИНТЕРВЕНТНЕ АКТИВНОСТИ</vt:lpstr>
      <vt:lpstr>Кораци у интервенцији</vt:lpstr>
      <vt:lpstr>Slide 11</vt:lpstr>
      <vt:lpstr>Slide 12</vt:lpstr>
      <vt:lpstr>Slide 13</vt:lpstr>
      <vt:lpstr>Slide 14</vt:lpstr>
      <vt:lpstr>   Школа и родитељи удружени у борби против вршњачког насиља  </vt:lpstr>
      <vt:lpstr>Slide 16</vt:lpstr>
      <vt:lpstr>ЗА КРАЈ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nasilje</dc:title>
  <dc:creator>TIJANA</dc:creator>
  <cp:lastModifiedBy>TIJANA</cp:lastModifiedBy>
  <cp:revision>15</cp:revision>
  <dcterms:created xsi:type="dcterms:W3CDTF">2020-03-10T21:13:16Z</dcterms:created>
  <dcterms:modified xsi:type="dcterms:W3CDTF">2020-03-16T19:57:21Z</dcterms:modified>
</cp:coreProperties>
</file>